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66" r:id="rId3"/>
    <p:sldId id="267" r:id="rId4"/>
    <p:sldId id="294" r:id="rId5"/>
    <p:sldId id="313" r:id="rId6"/>
    <p:sldId id="295" r:id="rId7"/>
    <p:sldId id="296" r:id="rId8"/>
    <p:sldId id="298" r:id="rId9"/>
    <p:sldId id="301" r:id="rId10"/>
    <p:sldId id="299" r:id="rId11"/>
    <p:sldId id="300" r:id="rId12"/>
    <p:sldId id="302" r:id="rId13"/>
    <p:sldId id="303" r:id="rId14"/>
    <p:sldId id="304" r:id="rId15"/>
    <p:sldId id="270" r:id="rId16"/>
    <p:sldId id="305" r:id="rId17"/>
    <p:sldId id="311" r:id="rId18"/>
    <p:sldId id="306" r:id="rId19"/>
    <p:sldId id="307" r:id="rId20"/>
    <p:sldId id="308" r:id="rId21"/>
    <p:sldId id="309" r:id="rId22"/>
    <p:sldId id="310" r:id="rId23"/>
    <p:sldId id="286" r:id="rId24"/>
    <p:sldId id="312" r:id="rId25"/>
    <p:sldId id="29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40"/>
    <a:srgbClr val="8CC344"/>
    <a:srgbClr val="009A00"/>
    <a:srgbClr val="D0CECF"/>
    <a:srgbClr val="024B40"/>
    <a:srgbClr val="1983B7"/>
    <a:srgbClr val="FE6400"/>
    <a:srgbClr val="03A6AF"/>
    <a:srgbClr val="EB5145"/>
    <a:srgbClr val="FF7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4666" autoAdjust="0"/>
  </p:normalViewPr>
  <p:slideViewPr>
    <p:cSldViewPr snapToGrid="0" showGuides="1">
      <p:cViewPr varScale="1">
        <p:scale>
          <a:sx n="102" d="100"/>
          <a:sy n="102" d="100"/>
        </p:scale>
        <p:origin x="44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5862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pPr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弧形 45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弧形 46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圆角矩形 155"/>
          <p:cNvSpPr/>
          <p:nvPr/>
        </p:nvSpPr>
        <p:spPr>
          <a:xfrm>
            <a:off x="3348038" y="3477549"/>
            <a:ext cx="5747444" cy="532565"/>
          </a:xfrm>
          <a:prstGeom prst="roundRect">
            <a:avLst>
              <a:gd name="adj" fmla="val 42270"/>
            </a:avLst>
          </a:prstGeom>
          <a:solidFill>
            <a:srgbClr val="8CC344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8" name="组合 157"/>
          <p:cNvGrpSpPr/>
          <p:nvPr/>
        </p:nvGrpSpPr>
        <p:grpSpPr>
          <a:xfrm>
            <a:off x="3240908" y="3445049"/>
            <a:ext cx="760806" cy="60711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9" name="圆角矩形 158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60" name="圆角矩形 159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81943" y="1929494"/>
            <a:ext cx="7478486" cy="1050830"/>
          </a:xfrm>
          <a:prstGeom prst="rect">
            <a:avLst/>
          </a:prstGeom>
          <a:noFill/>
          <a:ln w="12700"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126204" y="2091572"/>
            <a:ext cx="7939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4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语言与数据挖掘实践</a:t>
            </a:r>
          </a:p>
        </p:txBody>
      </p:sp>
      <p:sp>
        <p:nvSpPr>
          <p:cNvPr id="5" name="矩形 4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弧形 42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弧形 43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弧形 44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6" y="1886502"/>
            <a:ext cx="5117389" cy="5015040"/>
          </a:xfrm>
          <a:prstGeom prst="rect">
            <a:avLst/>
          </a:prstGeom>
        </p:spPr>
      </p:pic>
      <p:sp>
        <p:nvSpPr>
          <p:cNvPr id="50" name="矩形 49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TextBox 153"/>
          <p:cNvSpPr txBox="1"/>
          <p:nvPr/>
        </p:nvSpPr>
        <p:spPr>
          <a:xfrm>
            <a:off x="4142622" y="3565601"/>
            <a:ext cx="485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南京邮电大学   计算机学院、软件学院   薛景</a:t>
            </a:r>
          </a:p>
        </p:txBody>
      </p:sp>
    </p:spTree>
    <p:extLst>
      <p:ext uri="{BB962C8B-B14F-4D97-AF65-F5344CB8AC3E}">
        <p14:creationId xmlns:p14="http://schemas.microsoft.com/office/powerpoint/2010/main" val="408569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0167E-6 L 0.45273 -2.2016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3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0624 C 0.16316 -0.00717 0.21446 -0.00902 0.36797 -0.0074 C 0.39922 -0.0037 0.43034 -0.00093 0.46198 -0.00093 " pathEditMode="relative" rAng="0" ptsTypes="ffA">
                                      <p:cBhvr>
                                        <p:cTn id="4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156" grpId="0" animBg="1"/>
      <p:bldP spid="2" grpId="0" animBg="1"/>
      <p:bldP spid="3" grpId="0"/>
      <p:bldP spid="5" grpId="1" animBg="1"/>
      <p:bldP spid="33" grpId="1" animBg="1"/>
      <p:bldP spid="35" grpId="1" animBg="1"/>
      <p:bldP spid="43" grpId="0" animBg="1"/>
      <p:bldP spid="44" grpId="0" animBg="1"/>
      <p:bldP spid="45" grpId="0" animBg="1"/>
      <p:bldP spid="50" grpId="1" animBg="1"/>
      <p:bldP spid="1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466670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运算符和内置函数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算数运算符：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+、-、*、/、%、**、//</a:t>
            </a: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比较运算符：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==、!=、&gt;、&lt;、&gt;=、&lt;=</a:t>
            </a: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逻辑运算符：</a:t>
            </a:r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and、or、not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位运算符：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&amp;、|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^、~、&lt;&lt;、&gt;&gt;</a:t>
            </a: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其他运算符：</a:t>
            </a:r>
            <a:r>
              <a:rPr lang="en-US" altLang="zh-CN" sz="2400" err="1">
                <a:latin typeface="微软雅黑" pitchFamily="34" charset="-122"/>
                <a:ea typeface="微软雅黑" pitchFamily="34" charset="-122"/>
              </a:rPr>
              <a:t>in、is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850911"/>
            <a:ext cx="72485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举例一：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以内所有整数的和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kumimoji="0" lang="en-US" altLang="zh-CN" sz="2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sum(range(1, 101))</a:t>
            </a: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举例二：对数列排序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sorted([3, 2, 1, 4, 5], reverse=True)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运算符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2778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内置函数（不一一列举）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87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8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048250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流程控制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07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431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905058"/>
            <a:ext cx="72548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S = 0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for n in range(2,101):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for i in range(2,n):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if n%i == 0: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break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else: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S = S + n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print("100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以内所有素数的和为：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%d" % S)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3129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举例：求</a:t>
            </a:r>
            <a:r>
              <a:rPr lang="en-US" altLang="zh-CN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以内所有素数的和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342481" y="5574811"/>
            <a:ext cx="812561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if、elif、else、for、while、break、continue、pass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注意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else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可以用在循环中！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注意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2：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没有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switch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语句！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3336131" y="50017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特殊关键字：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00993" y="52573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07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2" grpId="0" animBg="1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311775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自定义函数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08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431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905058"/>
            <a:ext cx="72548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def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isPrime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(n):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for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in range(2,n):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if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n%i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== 0: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    return False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else: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return True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S = sum([x for x in range(2,101) if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isPrime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(x)])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print("100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以内所有素数的和为：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%d" % S)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3129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举例：求</a:t>
            </a:r>
            <a:r>
              <a:rPr lang="en-US" altLang="zh-CN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以内所有素数的和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342481" y="5574811"/>
            <a:ext cx="812561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参数的默认值、关键字参数、不定长参数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匿名函数：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lang="en-US" altLang="zh-CN" sz="2400" dirty="0"/>
              <a:t>list(map(lambda </a:t>
            </a:r>
            <a:r>
              <a:rPr lang="en-US" altLang="zh-CN" sz="2400" dirty="0" err="1"/>
              <a:t>x,y:x+y</a:t>
            </a:r>
            <a:r>
              <a:rPr lang="en-US" altLang="zh-CN" sz="2400" dirty="0"/>
              <a:t>,(1,2),(3,4)))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全局变量：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global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关键字的使用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3336131" y="50017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函数运用中的其他知识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00993" y="52573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55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2" grpId="0" animBg="1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2041684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模块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09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方式一：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import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tkinter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as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tk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方式二：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from random import sample, choice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488961"/>
            <a:ext cx="7248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pip install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numpy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matplotlib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导入模块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安装第三方函数库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0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1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7633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688522" y="325694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数据采集</a:t>
            </a:r>
          </a:p>
        </p:txBody>
      </p:sp>
    </p:spTree>
    <p:extLst>
      <p:ext uri="{BB962C8B-B14F-4D97-AF65-F5344CB8AC3E}">
        <p14:creationId xmlns:p14="http://schemas.microsoft.com/office/powerpoint/2010/main" val="7468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45" y="548370"/>
            <a:ext cx="3120111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基本原理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1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3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1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4" name="文本框 6"/>
          <p:cNvSpPr txBox="1">
            <a:spLocks noChangeArrowheads="1"/>
          </p:cNvSpPr>
          <p:nvPr/>
        </p:nvSpPr>
        <p:spPr bwMode="auto">
          <a:xfrm>
            <a:off x="1126360" y="4710413"/>
            <a:ext cx="2327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控制爬虫的运行</a:t>
            </a:r>
          </a:p>
        </p:txBody>
      </p: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585914" y="4223390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调度器</a:t>
            </a:r>
          </a:p>
        </p:txBody>
      </p:sp>
      <p:sp>
        <p:nvSpPr>
          <p:cNvPr id="46" name="文本框 6"/>
          <p:cNvSpPr txBox="1">
            <a:spLocks noChangeArrowheads="1"/>
          </p:cNvSpPr>
          <p:nvPr/>
        </p:nvSpPr>
        <p:spPr bwMode="auto">
          <a:xfrm>
            <a:off x="3680996" y="2968289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用于管理需要下载的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地址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680996" y="2481266"/>
            <a:ext cx="23271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管理器</a:t>
            </a:r>
          </a:p>
        </p:txBody>
      </p:sp>
      <p:sp>
        <p:nvSpPr>
          <p:cNvPr id="48" name="文本框 6"/>
          <p:cNvSpPr txBox="1">
            <a:spLocks noChangeArrowheads="1"/>
          </p:cNvSpPr>
          <p:nvPr/>
        </p:nvSpPr>
        <p:spPr bwMode="auto">
          <a:xfrm>
            <a:off x="6449693" y="4720076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不断从管理器中获取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进行下载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909247" y="4233053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下载器</a:t>
            </a:r>
          </a:p>
        </p:txBody>
      </p:sp>
      <p:sp>
        <p:nvSpPr>
          <p:cNvPr id="50" name="文本框 6"/>
          <p:cNvSpPr txBox="1">
            <a:spLocks noChangeArrowheads="1"/>
          </p:cNvSpPr>
          <p:nvPr/>
        </p:nvSpPr>
        <p:spPr bwMode="auto">
          <a:xfrm>
            <a:off x="8927055" y="2884604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从下载得到的内容中找到需要的内容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86609" y="2397581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解析器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048251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准备工作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pip install requests bs4 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lxml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488961"/>
            <a:ext cx="7248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尊重他人的劳动成果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https://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book.douban.com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robots.txt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安装第三方函数库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查看</a:t>
            </a: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robots.txt</a:t>
            </a: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文件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87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6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1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048251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案例分析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抓取豆瓣评论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利用第三方模块获取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股票价格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6" name="TextBox 6">
            <a:extLst>
              <a:ext uri="{FF2B5EF4-FFF2-40B4-BE49-F238E27FC236}">
                <a16:creationId xmlns:a16="http://schemas.microsoft.com/office/drawing/2014/main" id="{779C8CB8-F7B2-434E-B807-ADE41114E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6132" y="4453092"/>
            <a:ext cx="7254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pip install 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tushare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</p:txBody>
      </p:sp>
    </p:spTree>
    <p:extLst>
      <p:ext uri="{BB962C8B-B14F-4D97-AF65-F5344CB8AC3E}">
        <p14:creationId xmlns:p14="http://schemas.microsoft.com/office/powerpoint/2010/main" val="362105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2" grpId="0" animBg="1"/>
      <p:bldP spid="33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75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688522" y="325694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数据统计</a:t>
            </a:r>
          </a:p>
        </p:txBody>
      </p:sp>
    </p:spTree>
    <p:extLst>
      <p:ext uri="{BB962C8B-B14F-4D97-AF65-F5344CB8AC3E}">
        <p14:creationId xmlns:p14="http://schemas.microsoft.com/office/powerpoint/2010/main" val="36390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>
          <a:xfrm>
            <a:off x="545" y="548370"/>
            <a:ext cx="3120111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基本操作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5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066800" y="4223390"/>
            <a:ext cx="1743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数据获取与数据准备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547646" y="2881316"/>
            <a:ext cx="23271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数据整理与</a:t>
            </a:r>
            <a:b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数据显示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496050" y="4233053"/>
            <a:ext cx="16380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数据选择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34500" y="2892881"/>
            <a:ext cx="14674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数据筛选与排序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5" grpId="0"/>
      <p:bldP spid="47" grpId="0"/>
      <p:bldP spid="49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913707" y="4103051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410699" y="4181648"/>
            <a:ext cx="1906863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2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913707" y="5250415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410699" y="5329012"/>
            <a:ext cx="1415766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数据采集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7885757" y="4103051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382749" y="4181648"/>
            <a:ext cx="1415766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pPr lvl="0"/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数据统计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7885757" y="5250415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382749" y="5329012"/>
            <a:ext cx="1723543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数据可视化</a:t>
            </a:r>
          </a:p>
        </p:txBody>
      </p:sp>
      <p:sp>
        <p:nvSpPr>
          <p:cNvPr id="20" name="椭圆 19"/>
          <p:cNvSpPr/>
          <p:nvPr/>
        </p:nvSpPr>
        <p:spPr>
          <a:xfrm flipH="1">
            <a:off x="1778395" y="3982588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sz="3200"/>
          </a:p>
        </p:txBody>
      </p:sp>
      <p:sp>
        <p:nvSpPr>
          <p:cNvPr id="21" name="椭圆 20"/>
          <p:cNvSpPr/>
          <p:nvPr/>
        </p:nvSpPr>
        <p:spPr>
          <a:xfrm flipH="1">
            <a:off x="1778395" y="5129952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H="1">
            <a:off x="6826645" y="3982588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6826645" y="5129952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960035" y="4089313"/>
            <a:ext cx="532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6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6065" y="5236677"/>
            <a:ext cx="500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08687" y="4089313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81436" y="5236677"/>
            <a:ext cx="55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768600" y="20927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123000" y="2266342"/>
            <a:ext cx="6126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/ DIRECTORY</a:t>
            </a:r>
            <a:endParaRPr lang="zh-CN" altLang="en-US" sz="54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>
          <a:xfrm>
            <a:off x="545" y="548370"/>
            <a:ext cx="3066505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高级操作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5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066800" y="4223390"/>
            <a:ext cx="1743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数据的统计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547646" y="2881316"/>
            <a:ext cx="23271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数据的分组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496050" y="4233053"/>
            <a:ext cx="1847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数据的合并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34500" y="2892881"/>
            <a:ext cx="14674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聚类操作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5" grpId="0"/>
      <p:bldP spid="47" grpId="0"/>
      <p:bldP spid="49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543" y="548372"/>
            <a:ext cx="630500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聚类操作案例：找出学霸！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9350" y="1962150"/>
            <a:ext cx="719931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659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209674"/>
            <a:ext cx="687477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"/>
          <p:cNvGrpSpPr/>
          <p:nvPr/>
        </p:nvGrpSpPr>
        <p:grpSpPr>
          <a:xfrm>
            <a:off x="543" y="548372"/>
            <a:ext cx="3923757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聚类原理分析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8547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395728" y="325694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数据可视化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799" y="2014538"/>
            <a:ext cx="37719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87" y="1976438"/>
            <a:ext cx="37719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5" y="1881187"/>
            <a:ext cx="36385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45" y="548370"/>
            <a:ext cx="4127442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1" name="矩形 10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Matplotlib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绘图</a:t>
            </a:r>
          </a:p>
        </p:txBody>
      </p:sp>
      <p:sp>
        <p:nvSpPr>
          <p:cNvPr id="14" name="椭圆 13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75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弧形 5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弧形 5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弧形 5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圆角矩形 55"/>
          <p:cNvSpPr/>
          <p:nvPr/>
        </p:nvSpPr>
        <p:spPr>
          <a:xfrm>
            <a:off x="3348038" y="3477549"/>
            <a:ext cx="5747444" cy="532565"/>
          </a:xfrm>
          <a:prstGeom prst="roundRect">
            <a:avLst>
              <a:gd name="adj" fmla="val 42270"/>
            </a:avLst>
          </a:prstGeom>
          <a:solidFill>
            <a:srgbClr val="8CC344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3452722" y="3487007"/>
            <a:ext cx="55064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2021.8.18</a:t>
            </a:r>
            <a:endParaRPr lang="zh-CN" altLang="en-US" sz="2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240908" y="3445049"/>
            <a:ext cx="760806" cy="60711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圆角矩形 58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2768600" y="18641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3402400" y="1904392"/>
            <a:ext cx="57214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谢谢您的聆听</a:t>
            </a:r>
            <a:r>
              <a:rPr lang="en-US" altLang="zh-CN" sz="6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68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弧形 65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弧形 66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弧形 67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6" y="1886502"/>
            <a:ext cx="5117389" cy="5015040"/>
          </a:xfrm>
          <a:prstGeom prst="rect">
            <a:avLst/>
          </a:prstGeom>
        </p:spPr>
      </p:pic>
      <p:sp>
        <p:nvSpPr>
          <p:cNvPr id="70" name="矩形 69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0167E-6 L 0.45273 -2.2016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3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0624 C 0.16316 -0.00717 0.21446 -0.00902 0.36797 -0.0074 C 0.39922 -0.0037 0.43034 -0.00093 0.46198 -0.00093 " pathEditMode="relative" rAng="0" ptsTypes="ffA">
                                      <p:cBhvr>
                                        <p:cTn id="4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5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5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35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8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3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6" grpId="0" animBg="1"/>
      <p:bldP spid="57" grpId="0"/>
      <p:bldP spid="61" grpId="0" animBg="1"/>
      <p:bldP spid="62" grpId="0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755321" y="1254277"/>
            <a:ext cx="8210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弧形 18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4134813" y="3256942"/>
            <a:ext cx="4062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</a:t>
            </a:r>
          </a:p>
        </p:txBody>
      </p:sp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4477945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语言特点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00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030215" y="3260206"/>
            <a:ext cx="2448272" cy="2375693"/>
          </a:xfrm>
          <a:prstGeom prst="roundRect">
            <a:avLst>
              <a:gd name="adj" fmla="val 9450"/>
            </a:avLst>
          </a:prstGeom>
          <a:noFill/>
          <a:ln w="12700">
            <a:solidFill>
              <a:srgbClr val="004C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509981" y="2128322"/>
            <a:ext cx="1447442" cy="1447442"/>
            <a:chOff x="304800" y="673100"/>
            <a:chExt cx="4000500" cy="4000500"/>
          </a:xfrm>
          <a:solidFill>
            <a:srgbClr val="004C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12"/>
          <p:cNvSpPr/>
          <p:nvPr/>
        </p:nvSpPr>
        <p:spPr>
          <a:xfrm>
            <a:off x="3614068" y="3073550"/>
            <a:ext cx="373310" cy="373310"/>
          </a:xfrm>
          <a:prstGeom prst="ellipse">
            <a:avLst/>
          </a:prstGeom>
          <a:solidFill>
            <a:srgbClr val="004C4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1</a:t>
            </a:r>
            <a:endParaRPr lang="zh-CN" altLang="en-US" sz="2400" b="1"/>
          </a:p>
        </p:txBody>
      </p:sp>
      <p:sp>
        <p:nvSpPr>
          <p:cNvPr id="14" name="矩形 13"/>
          <p:cNvSpPr/>
          <p:nvPr/>
        </p:nvSpPr>
        <p:spPr>
          <a:xfrm>
            <a:off x="2721333" y="2590433"/>
            <a:ext cx="1024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简单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748035" y="3260205"/>
            <a:ext cx="2448272" cy="2375693"/>
          </a:xfrm>
          <a:prstGeom prst="roundRect">
            <a:avLst>
              <a:gd name="adj" fmla="val 7846"/>
            </a:avLst>
          </a:prstGeom>
          <a:noFill/>
          <a:ln w="12700"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7482174" y="3260204"/>
            <a:ext cx="2448272" cy="2375693"/>
          </a:xfrm>
          <a:prstGeom prst="roundRect">
            <a:avLst>
              <a:gd name="adj" fmla="val 7445"/>
            </a:avLst>
          </a:prstGeom>
          <a:noFill/>
          <a:ln w="12700">
            <a:solidFill>
              <a:srgbClr val="004C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248450" y="2172233"/>
            <a:ext cx="1447442" cy="1447442"/>
            <a:chOff x="304800" y="673100"/>
            <a:chExt cx="4000500" cy="4000500"/>
          </a:xfrm>
          <a:solidFill>
            <a:srgbClr val="8CC344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82589" y="2128322"/>
            <a:ext cx="1447442" cy="1447442"/>
            <a:chOff x="304800" y="673100"/>
            <a:chExt cx="4000500" cy="4000500"/>
          </a:xfrm>
          <a:solidFill>
            <a:srgbClr val="004C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6405695" y="3073550"/>
            <a:ext cx="373310" cy="373310"/>
          </a:xfrm>
          <a:prstGeom prst="ellipse">
            <a:avLst/>
          </a:prstGeom>
          <a:solidFill>
            <a:srgbClr val="8CC34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2</a:t>
            </a:r>
            <a:endParaRPr lang="zh-CN" altLang="en-US" sz="2400" b="1"/>
          </a:p>
        </p:txBody>
      </p:sp>
      <p:sp>
        <p:nvSpPr>
          <p:cNvPr id="25" name="椭圆 24"/>
          <p:cNvSpPr/>
          <p:nvPr/>
        </p:nvSpPr>
        <p:spPr>
          <a:xfrm>
            <a:off x="9141999" y="3073550"/>
            <a:ext cx="373310" cy="373310"/>
          </a:xfrm>
          <a:prstGeom prst="ellipse">
            <a:avLst/>
          </a:prstGeom>
          <a:solidFill>
            <a:srgbClr val="004C4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3</a:t>
            </a:r>
            <a:endParaRPr lang="zh-CN" altLang="en-US" sz="2400" b="1"/>
          </a:p>
        </p:txBody>
      </p:sp>
      <p:sp>
        <p:nvSpPr>
          <p:cNvPr id="26" name="矩形 25"/>
          <p:cNvSpPr/>
          <p:nvPr/>
        </p:nvSpPr>
        <p:spPr>
          <a:xfrm>
            <a:off x="5520765" y="259043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明确</a:t>
            </a:r>
          </a:p>
        </p:txBody>
      </p:sp>
      <p:sp>
        <p:nvSpPr>
          <p:cNvPr id="27" name="矩形 26"/>
          <p:cNvSpPr/>
          <p:nvPr/>
        </p:nvSpPr>
        <p:spPr>
          <a:xfrm>
            <a:off x="8254904" y="263434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优雅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294364" y="3710435"/>
            <a:ext cx="1944216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拥有简单脚本语言和解释型程序语言的易用性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0063" y="3723841"/>
            <a:ext cx="1944216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拥有传统编译型程序语言所有强大通用的功能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58002" y="3711667"/>
            <a:ext cx="2196244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是解释型、面向对象、带有动态语义的高级语言</a:t>
            </a:r>
          </a:p>
        </p:txBody>
      </p:sp>
    </p:spTree>
    <p:extLst>
      <p:ext uri="{BB962C8B-B14F-4D97-AF65-F5344CB8AC3E}">
        <p14:creationId xmlns:p14="http://schemas.microsoft.com/office/powerpoint/2010/main" val="166659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8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8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8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8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8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/>
          <p:bldP spid="9" grpId="0" animBg="1"/>
          <p:bldP spid="13" grpId="0" animBg="1"/>
          <p:bldP spid="14" grpId="0"/>
          <p:bldP spid="15" grpId="0" animBg="1"/>
          <p:bldP spid="16" grpId="0" animBg="1"/>
          <p:bldP spid="24" grpId="0" animBg="1"/>
          <p:bldP spid="25" grpId="0" animBg="1"/>
          <p:bldP spid="26" grpId="0"/>
          <p:bldP spid="27" grpId="0"/>
          <p:bldP spid="28" grpId="0"/>
          <p:bldP spid="28" grpId="1"/>
          <p:bldP spid="29" grpId="0"/>
          <p:bldP spid="29" grpId="1"/>
          <p:bldP spid="30" grpId="0"/>
          <p:bldP spid="3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8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8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8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8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8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/>
          <p:bldP spid="9" grpId="0" animBg="1"/>
          <p:bldP spid="13" grpId="0" animBg="1"/>
          <p:bldP spid="14" grpId="0"/>
          <p:bldP spid="15" grpId="0" animBg="1"/>
          <p:bldP spid="16" grpId="0" animBg="1"/>
          <p:bldP spid="24" grpId="0" animBg="1"/>
          <p:bldP spid="25" grpId="0" animBg="1"/>
          <p:bldP spid="26" grpId="0"/>
          <p:bldP spid="27" grpId="0"/>
          <p:bldP spid="28" grpId="0"/>
          <p:bldP spid="28" grpId="1"/>
          <p:bldP spid="29" grpId="0"/>
          <p:bldP spid="29" grpId="1"/>
          <p:bldP spid="30" grpId="0"/>
          <p:bldP spid="30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809642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开发环境搭建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最新的版本兼容性不一定最好，建议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3.8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3.7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选择对应操作系统版本的安装文件进行下载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安装时需要勾选“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add Python 3.X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to PATH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”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841945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在命令提示符或者终端中输入以下命令进行安装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pip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install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jupyter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注意：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macOS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中需要将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pip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改为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pip3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在命令提示符或者终端中输入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以下</a:t>
            </a: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命令运行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Jupyter</a:t>
            </a:r>
          </a:p>
          <a:p>
            <a:pPr lvl="0" algn="just"/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jupyter</a:t>
            </a: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notebook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安装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Python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官方解释器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安装</a:t>
            </a: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开发工具</a:t>
            </a: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-Jupyter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78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4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9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809642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Hello world!</a:t>
            </a:r>
            <a:endParaRPr lang="zh-CN" alt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输入一行命令，立刻执行，并显示结果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允许直接输入一个表达式，无须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print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来帮忙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将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程序保存成在以扩展名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py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结尾的文件中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IDLE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中通过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“Run Module”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运行程序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在操作系统中直接双击也可以运行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在交互模式下运行程序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以脚本方式运行程序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1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34193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输入和输出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其参数为提示用户输入的信息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其返回值是用户从键盘上输入的内容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返回值的类型为字符串，需要数据类型转换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允许多个参数，连续输出，默认用空格分割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参数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sep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用于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指定分隔符，参数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end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用于指定结束符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建议使用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%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进行字符串的格式化操作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nput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()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函数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print()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函数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2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2856274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赋值语句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++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没有了！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请使用：</a:t>
            </a:r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+= 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交换两个变量的值：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&gt;&gt;&gt; a, b = 3, 5</a:t>
            </a:r>
          </a:p>
          <a:p>
            <a:pPr lvl="0" algn="just"/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a, b = b, a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&gt;&gt;&gt; print(a, b)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自增赋值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多重赋值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33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847557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组合数据类型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2407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886008"/>
            <a:ext cx="72548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可以用下标表示其中的元素的数据类型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序号的含义：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从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开始逐个递增，若为负数从右往左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切片操作举例：</a:t>
            </a:r>
            <a:endParaRPr lang="en-US" altLang="zh-CN" sz="2000" noProof="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lst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= list(range(1,11))</a:t>
            </a:r>
          </a:p>
          <a:p>
            <a:pPr lvl="0"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lst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[2:7:2]</a:t>
            </a: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lst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[::-1]</a:t>
            </a: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**2 for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in range(1,11) if i%2==0 ]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#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列表解析式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noProof="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**2 for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in range(1,11) if i%2==0 )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#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列表生成式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5174761"/>
            <a:ext cx="7248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字典举例：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= {"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学号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":"B001", 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":"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张明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"}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字典元素访问：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学号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"]、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"]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集合操作：并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|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、交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&amp;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、差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、包含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in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、子集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&lt;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集合应用举例：数据去重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29387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序列类型（元组、列表）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6016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字典和集合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51239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666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2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1128</Words>
  <Application>Microsoft Macintosh PowerPoint</Application>
  <PresentationFormat>宽屏</PresentationFormat>
  <Paragraphs>204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等线 Light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教学课件</dc:title>
  <dc:creator>第一PPT</dc:creator>
  <cp:keywords>www.1ppt.com</cp:keywords>
  <cp:lastModifiedBy>薛景</cp:lastModifiedBy>
  <cp:revision>677</cp:revision>
  <dcterms:created xsi:type="dcterms:W3CDTF">2015-12-01T09:06:39Z</dcterms:created>
  <dcterms:modified xsi:type="dcterms:W3CDTF">2021-08-18T08:16:10Z</dcterms:modified>
</cp:coreProperties>
</file>